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varScale="1">
        <p:scale>
          <a:sx n="61" d="100"/>
          <a:sy n="61" d="100"/>
        </p:scale>
        <p:origin x="1284" y="6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6/11/relationships/changesInfo" Target="changesInfos/changesInfo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4/15/2023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4/15/2023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4/15/2023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4/15/2023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4/15/2023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4/15/2023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4/15/2023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4/15/2023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4/15/2023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4/15/2023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4/15/2023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4/15/2023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3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32.png"/><Relationship Id="rId4" Type="http://schemas.openxmlformats.org/officeDocument/2006/relationships/image" Target="../media/image31.png"/></Relationships>
</file>

<file path=ppt/slides/_rels/slide38.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Emmanuel Ani</a:t>
            </a:r>
          </a:p>
          <a:p>
            <a:r>
              <a:rPr lang="en-US" dirty="0">
                <a:solidFill>
                  <a:schemeClr val="bg2"/>
                </a:solidFill>
                <a:latin typeface="Abadi"/>
                <a:ea typeface="SF Pro" pitchFamily="2" charset="0"/>
                <a:cs typeface="SF Pro" pitchFamily="2" charset="0"/>
              </a:rPr>
              <a:t>3/13/223</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513491"/>
            <a:ext cx="12192000" cy="5344510"/>
          </a:xfrm>
          <a:prstGeom prst="rect">
            <a:avLst/>
          </a:prstGeom>
        </p:spPr>
        <p:txBody>
          <a:bodyPr lIns="91440" tIns="45720" rIns="91440" bIns="45720" anchor="t"/>
          <a:lstStyle/>
          <a:p>
            <a:pPr marL="0" indent="0">
              <a:lnSpc>
                <a:spcPct val="100000"/>
              </a:lnSpc>
              <a:spcBef>
                <a:spcPts val="1400"/>
              </a:spcBef>
              <a:buNone/>
            </a:pPr>
            <a:r>
              <a:rPr lang="en-US" sz="2200" dirty="0">
                <a:solidFill>
                  <a:schemeClr val="accent3">
                    <a:lumMod val="25000"/>
                  </a:schemeClr>
                </a:solidFill>
                <a:latin typeface="Abadi"/>
              </a:rPr>
              <a:t>Bar charts and Line charts were plotted. The bar chart was used to visualize the success rate for each orbit while the line chart was used to show the trend of success rates over the years.</a:t>
            </a:r>
          </a:p>
          <a:p>
            <a:pPr marL="0" indent="0">
              <a:lnSpc>
                <a:spcPct val="100000"/>
              </a:lnSpc>
              <a:spcBef>
                <a:spcPts val="1400"/>
              </a:spcBef>
              <a:buNone/>
            </a:pPr>
            <a:r>
              <a:rPr lang="en-US" sz="2200" dirty="0" err="1">
                <a:solidFill>
                  <a:schemeClr val="accent3">
                    <a:lumMod val="25000"/>
                  </a:schemeClr>
                </a:solidFill>
                <a:latin typeface="Abadi"/>
              </a:rPr>
              <a:t>Github</a:t>
            </a:r>
            <a:r>
              <a:rPr lang="en-US" sz="2200" dirty="0">
                <a:solidFill>
                  <a:schemeClr val="accent3">
                    <a:lumMod val="25000"/>
                  </a:schemeClr>
                </a:solidFill>
                <a:latin typeface="Abadi"/>
              </a:rPr>
              <a:t>: https://github.com/emmanuelani/ibm_ds_capstone/blob/master/jupyter-labs-eda-dataviz.ipynb</a:t>
            </a:r>
          </a:p>
          <a:p>
            <a:pPr marL="0" indent="0">
              <a:buNone/>
            </a:pPr>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0" y="538650"/>
            <a:ext cx="11285611"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pic>
        <p:nvPicPr>
          <p:cNvPr id="6" name="Picture 5">
            <a:extLst>
              <a:ext uri="{FF2B5EF4-FFF2-40B4-BE49-F238E27FC236}">
                <a16:creationId xmlns:a16="http://schemas.microsoft.com/office/drawing/2014/main" id="{2F25CB39-E721-4FA3-4342-6B99CC7E1402}"/>
              </a:ext>
            </a:extLst>
          </p:cNvPr>
          <p:cNvPicPr>
            <a:picLocks noChangeAspect="1"/>
          </p:cNvPicPr>
          <p:nvPr/>
        </p:nvPicPr>
        <p:blipFill>
          <a:blip r:embed="rId3"/>
          <a:stretch>
            <a:fillRect/>
          </a:stretch>
        </p:blipFill>
        <p:spPr>
          <a:xfrm>
            <a:off x="300802" y="3287110"/>
            <a:ext cx="4441589" cy="3428999"/>
          </a:xfrm>
          <a:prstGeom prst="rect">
            <a:avLst/>
          </a:prstGeom>
        </p:spPr>
      </p:pic>
      <p:pic>
        <p:nvPicPr>
          <p:cNvPr id="8" name="Picture 7">
            <a:extLst>
              <a:ext uri="{FF2B5EF4-FFF2-40B4-BE49-F238E27FC236}">
                <a16:creationId xmlns:a16="http://schemas.microsoft.com/office/drawing/2014/main" id="{F039C374-FD68-2198-6923-D2EBE315EA1E}"/>
              </a:ext>
            </a:extLst>
          </p:cNvPr>
          <p:cNvPicPr>
            <a:picLocks noChangeAspect="1"/>
          </p:cNvPicPr>
          <p:nvPr/>
        </p:nvPicPr>
        <p:blipFill>
          <a:blip r:embed="rId4"/>
          <a:stretch>
            <a:fillRect/>
          </a:stretch>
        </p:blipFill>
        <p:spPr>
          <a:xfrm>
            <a:off x="5227635" y="3287110"/>
            <a:ext cx="5506218" cy="3428999"/>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a:lnSpc>
                <a:spcPct val="100000"/>
              </a:lnSpc>
              <a:spcBef>
                <a:spcPts val="1400"/>
              </a:spcBef>
            </a:pPr>
            <a:r>
              <a:rPr lang="en-US" sz="2200">
                <a:solidFill>
                  <a:schemeClr val="accent3">
                    <a:lumMod val="25000"/>
                  </a:schemeClr>
                </a:solidFill>
                <a:latin typeface="Abadi"/>
              </a:rPr>
              <a:t>Using bullet point format, summarize the SQL queries you performed</a:t>
            </a: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EDA with SQL notebook, as an external reference and peer-review purpose</a:t>
            </a:r>
          </a:p>
          <a:p>
            <a:endParaRPr lang="en-US"/>
          </a:p>
          <a:p>
            <a:endParaRPr lang="en-US"/>
          </a:p>
          <a:p>
            <a:endParaRPr lang="en-US"/>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Summarize what map objects such as markers, circles, lines, etc. you created and added to a folium map</a:t>
            </a:r>
          </a:p>
          <a:p>
            <a:pPr>
              <a:lnSpc>
                <a:spcPct val="100000"/>
              </a:lnSpc>
              <a:spcBef>
                <a:spcPts val="1400"/>
              </a:spcBef>
            </a:pPr>
            <a:r>
              <a:rPr lang="en-US" sz="2200">
                <a:solidFill>
                  <a:schemeClr val="accent3">
                    <a:lumMod val="25000"/>
                  </a:schemeClr>
                </a:solidFill>
                <a:latin typeface="Abadi" panose="020B0604020104020204" pitchFamily="34" charset="0"/>
              </a:rPr>
              <a:t>Explain why you added those objects</a:t>
            </a: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interactive map with Folium map, as an external reference and peer-review purpose</a:t>
            </a:r>
          </a:p>
          <a:p>
            <a:endParaRPr lang="en-US"/>
          </a:p>
          <a:p>
            <a:endParaRPr lang="en-US"/>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Summarize what plots/graphs and interactions you have added to a dashboard</a:t>
            </a:r>
          </a:p>
          <a:p>
            <a:pPr>
              <a:lnSpc>
                <a:spcPct val="100000"/>
              </a:lnSpc>
              <a:spcBef>
                <a:spcPts val="1400"/>
              </a:spcBef>
            </a:pPr>
            <a:r>
              <a:rPr lang="en-US" sz="2200" dirty="0">
                <a:solidFill>
                  <a:schemeClr val="accent3">
                    <a:lumMod val="25000"/>
                  </a:schemeClr>
                </a:solidFill>
                <a:latin typeface="Abadi" panose="020B0604020104020204" pitchFamily="34" charset="0"/>
              </a:rPr>
              <a:t>Explain why you added those plots and interactions</a:t>
            </a:r>
          </a:p>
          <a:p>
            <a:pPr>
              <a:lnSpc>
                <a:spcPct val="100000"/>
              </a:lnSpc>
              <a:spcBef>
                <a:spcPts val="1400"/>
              </a:spcBef>
            </a:pPr>
            <a:r>
              <a:rPr lang="en-US" sz="2200" dirty="0">
                <a:solidFill>
                  <a:schemeClr val="accent3">
                    <a:lumMod val="25000"/>
                  </a:schemeClr>
                </a:solidFill>
                <a:latin typeface="Abadi" panose="020B0604020104020204" pitchFamily="34" charset="0"/>
              </a:rPr>
              <a:t>Add the GitHub URL of your completed Plotly Dash lab, as an external reference and peer-review purpose</a:t>
            </a: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Summarize how you built, evaluated, improved, and found the best performing classification model</a:t>
            </a:r>
          </a:p>
          <a:p>
            <a:pPr>
              <a:lnSpc>
                <a:spcPct val="100000"/>
              </a:lnSpc>
              <a:spcBef>
                <a:spcPts val="1400"/>
              </a:spcBef>
            </a:pPr>
            <a:r>
              <a:rPr lang="en-US" sz="2200">
                <a:solidFill>
                  <a:schemeClr val="accent3">
                    <a:lumMod val="25000"/>
                  </a:schemeClr>
                </a:solidFill>
                <a:latin typeface="Abadi" panose="020B0604020104020204" pitchFamily="34" charset="0"/>
              </a:rPr>
              <a:t>You need present your model development process using key phrases and flowchart</a:t>
            </a: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predictive analysis lab, as an external reference and peer-review purpose</a:t>
            </a:r>
          </a:p>
          <a:p>
            <a:endParaRPr lang="en-US"/>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436C8BB5-DE0A-363B-7D47-1B9E86ACD6BE}"/>
              </a:ext>
            </a:extLst>
          </p:cNvPr>
          <p:cNvPicPr>
            <a:picLocks noChangeAspect="1"/>
          </p:cNvPicPr>
          <p:nvPr/>
        </p:nvPicPr>
        <p:blipFill>
          <a:blip r:embed="rId3"/>
          <a:stretch>
            <a:fillRect/>
          </a:stretch>
        </p:blipFill>
        <p:spPr>
          <a:xfrm>
            <a:off x="864540" y="1654250"/>
            <a:ext cx="5163271" cy="4639322"/>
          </a:xfrm>
          <a:prstGeom prst="rect">
            <a:avLst/>
          </a:prstGeom>
        </p:spPr>
      </p:pic>
      <p:sp>
        <p:nvSpPr>
          <p:cNvPr id="7" name="TextBox 6">
            <a:extLst>
              <a:ext uri="{FF2B5EF4-FFF2-40B4-BE49-F238E27FC236}">
                <a16:creationId xmlns:a16="http://schemas.microsoft.com/office/drawing/2014/main" id="{A32EDF27-05BA-E253-138D-6823993C532B}"/>
              </a:ext>
            </a:extLst>
          </p:cNvPr>
          <p:cNvSpPr txBox="1"/>
          <p:nvPr/>
        </p:nvSpPr>
        <p:spPr>
          <a:xfrm>
            <a:off x="6096000" y="1654250"/>
            <a:ext cx="5163271" cy="2308324"/>
          </a:xfrm>
          <a:prstGeom prst="rect">
            <a:avLst/>
          </a:prstGeom>
          <a:noFill/>
        </p:spPr>
        <p:txBody>
          <a:bodyPr wrap="square" rtlCol="0">
            <a:spAutoFit/>
          </a:bodyPr>
          <a:lstStyle/>
          <a:p>
            <a:r>
              <a:rPr lang="en-US" sz="2400" dirty="0">
                <a:latin typeface="Abadi" panose="020B0604020104020204" pitchFamily="34" charset="0"/>
              </a:rPr>
              <a:t>We can see clearly from the chart the number of flights that succeeded and failed in each launch site. KSC LC 39A and VAFB SLC 4E clearly had lesser number of flights and a higher success rate than CCAFS SLC 40.</a:t>
            </a:r>
            <a:endParaRPr lang="en-GB" sz="2400" dirty="0">
              <a:latin typeface="Abadi" panose="020B0604020104020204" pitchFamily="34" charset="0"/>
            </a:endParaRPr>
          </a:p>
        </p:txBody>
      </p:sp>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a:extLst>
              <a:ext uri="{FF2B5EF4-FFF2-40B4-BE49-F238E27FC236}">
                <a16:creationId xmlns:a16="http://schemas.microsoft.com/office/drawing/2014/main" id="{D08AE72F-F412-737A-C04C-CE00A90FEE15}"/>
              </a:ext>
            </a:extLst>
          </p:cNvPr>
          <p:cNvPicPr>
            <a:picLocks noChangeAspect="1"/>
          </p:cNvPicPr>
          <p:nvPr/>
        </p:nvPicPr>
        <p:blipFill>
          <a:blip r:embed="rId3"/>
          <a:stretch>
            <a:fillRect/>
          </a:stretch>
        </p:blipFill>
        <p:spPr>
          <a:xfrm>
            <a:off x="770011" y="1606122"/>
            <a:ext cx="4629796" cy="4620270"/>
          </a:xfrm>
          <a:prstGeom prst="rect">
            <a:avLst/>
          </a:prstGeom>
        </p:spPr>
      </p:pic>
      <p:sp>
        <p:nvSpPr>
          <p:cNvPr id="7" name="TextBox 6">
            <a:extLst>
              <a:ext uri="{FF2B5EF4-FFF2-40B4-BE49-F238E27FC236}">
                <a16:creationId xmlns:a16="http://schemas.microsoft.com/office/drawing/2014/main" id="{BC74096D-72D7-245B-B90D-E157E3DF66D8}"/>
              </a:ext>
            </a:extLst>
          </p:cNvPr>
          <p:cNvSpPr txBox="1"/>
          <p:nvPr/>
        </p:nvSpPr>
        <p:spPr>
          <a:xfrm>
            <a:off x="5738648" y="1606122"/>
            <a:ext cx="5281449" cy="2308324"/>
          </a:xfrm>
          <a:prstGeom prst="rect">
            <a:avLst/>
          </a:prstGeom>
          <a:noFill/>
        </p:spPr>
        <p:txBody>
          <a:bodyPr wrap="square" rtlCol="0">
            <a:spAutoFit/>
          </a:bodyPr>
          <a:lstStyle/>
          <a:p>
            <a:r>
              <a:rPr lang="en-US" sz="2400" dirty="0">
                <a:latin typeface="Abadi" panose="020B0604020104020204" pitchFamily="34" charset="0"/>
              </a:rPr>
              <a:t>We can see clearly from the chart the launch sites and their distribution of payload masses for each launch. CCAFS SLC 40 and KSC LC 39A both had flights with payload mass above 15000kg</a:t>
            </a:r>
            <a:endParaRPr lang="en-GB" sz="2400" dirty="0">
              <a:latin typeface="Abadi" panose="020B0604020104020204" pitchFamily="34" charset="0"/>
            </a:endParaRPr>
          </a:p>
        </p:txBody>
      </p:sp>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a:extLst>
              <a:ext uri="{FF2B5EF4-FFF2-40B4-BE49-F238E27FC236}">
                <a16:creationId xmlns:a16="http://schemas.microsoft.com/office/drawing/2014/main" id="{F2FBCB05-B673-5D82-B392-625B50414E1B}"/>
              </a:ext>
            </a:extLst>
          </p:cNvPr>
          <p:cNvPicPr>
            <a:picLocks noChangeAspect="1"/>
          </p:cNvPicPr>
          <p:nvPr/>
        </p:nvPicPr>
        <p:blipFill>
          <a:blip r:embed="rId3"/>
          <a:stretch>
            <a:fillRect/>
          </a:stretch>
        </p:blipFill>
        <p:spPr>
          <a:xfrm>
            <a:off x="770011" y="2006228"/>
            <a:ext cx="5525271" cy="4220164"/>
          </a:xfrm>
          <a:prstGeom prst="rect">
            <a:avLst/>
          </a:prstGeom>
        </p:spPr>
      </p:pic>
      <p:sp>
        <p:nvSpPr>
          <p:cNvPr id="7" name="TextBox 6">
            <a:extLst>
              <a:ext uri="{FF2B5EF4-FFF2-40B4-BE49-F238E27FC236}">
                <a16:creationId xmlns:a16="http://schemas.microsoft.com/office/drawing/2014/main" id="{D4AE7EAB-A218-8130-3FF1-251BF642C601}"/>
              </a:ext>
            </a:extLst>
          </p:cNvPr>
          <p:cNvSpPr txBox="1"/>
          <p:nvPr/>
        </p:nvSpPr>
        <p:spPr>
          <a:xfrm>
            <a:off x="6542690" y="2006228"/>
            <a:ext cx="4556234" cy="1569660"/>
          </a:xfrm>
          <a:prstGeom prst="rect">
            <a:avLst/>
          </a:prstGeom>
          <a:noFill/>
        </p:spPr>
        <p:txBody>
          <a:bodyPr wrap="square" rtlCol="0">
            <a:spAutoFit/>
          </a:bodyPr>
          <a:lstStyle/>
          <a:p>
            <a:r>
              <a:rPr lang="en-US" sz="2400" dirty="0">
                <a:latin typeface="Abadi" panose="020B0604020104020204" pitchFamily="34" charset="0"/>
              </a:rPr>
              <a:t>This chart shows the success rate for each orbit. Orbits ES-L1, GEO, HEO, and SSO has the highest success rates among all orbits.</a:t>
            </a:r>
            <a:endParaRPr lang="en-GB" sz="2400" dirty="0">
              <a:latin typeface="Abadi" panose="020B0604020104020204" pitchFamily="34" charset="0"/>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9A8D119C-BDA2-5759-5AD5-DC7A5734FF5F}"/>
              </a:ext>
            </a:extLst>
          </p:cNvPr>
          <p:cNvPicPr>
            <a:picLocks noChangeAspect="1"/>
          </p:cNvPicPr>
          <p:nvPr/>
        </p:nvPicPr>
        <p:blipFill>
          <a:blip r:embed="rId3"/>
          <a:stretch>
            <a:fillRect/>
          </a:stretch>
        </p:blipFill>
        <p:spPr>
          <a:xfrm>
            <a:off x="770011" y="1987175"/>
            <a:ext cx="5687219" cy="4239217"/>
          </a:xfrm>
          <a:prstGeom prst="rect">
            <a:avLst/>
          </a:prstGeom>
        </p:spPr>
      </p:pic>
      <p:sp>
        <p:nvSpPr>
          <p:cNvPr id="7" name="TextBox 6">
            <a:extLst>
              <a:ext uri="{FF2B5EF4-FFF2-40B4-BE49-F238E27FC236}">
                <a16:creationId xmlns:a16="http://schemas.microsoft.com/office/drawing/2014/main" id="{A1294D1C-F7EA-06EB-5C42-23AC766BE553}"/>
              </a:ext>
            </a:extLst>
          </p:cNvPr>
          <p:cNvSpPr txBox="1"/>
          <p:nvPr/>
        </p:nvSpPr>
        <p:spPr>
          <a:xfrm>
            <a:off x="6842234" y="1987175"/>
            <a:ext cx="4443377" cy="1938992"/>
          </a:xfrm>
          <a:prstGeom prst="rect">
            <a:avLst/>
          </a:prstGeom>
          <a:noFill/>
        </p:spPr>
        <p:txBody>
          <a:bodyPr wrap="square" rtlCol="0">
            <a:spAutoFit/>
          </a:bodyPr>
          <a:lstStyle/>
          <a:p>
            <a:r>
              <a:rPr lang="en-US" sz="2400" dirty="0">
                <a:latin typeface="Abadi" panose="020B0604020104020204" pitchFamily="34" charset="0"/>
              </a:rPr>
              <a:t>The chart here shows the success rate for each orbit. You would notice that the more the number of flights for each orbit the lesser the success rate.</a:t>
            </a:r>
            <a:endParaRPr lang="en-GB" sz="2400" dirty="0">
              <a:latin typeface="Abadi" panose="020B0604020104020204" pitchFamily="34" charset="0"/>
            </a:endParaRPr>
          </a:p>
        </p:txBody>
      </p:sp>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8CC7F498-341B-E8D9-4101-7DC251DFE731}"/>
              </a:ext>
            </a:extLst>
          </p:cNvPr>
          <p:cNvPicPr>
            <a:picLocks noChangeAspect="1"/>
          </p:cNvPicPr>
          <p:nvPr/>
        </p:nvPicPr>
        <p:blipFill>
          <a:blip r:embed="rId3"/>
          <a:stretch>
            <a:fillRect/>
          </a:stretch>
        </p:blipFill>
        <p:spPr>
          <a:xfrm>
            <a:off x="770011" y="1805409"/>
            <a:ext cx="5782482" cy="4220164"/>
          </a:xfrm>
          <a:prstGeom prst="rect">
            <a:avLst/>
          </a:prstGeom>
        </p:spPr>
      </p:pic>
      <p:sp>
        <p:nvSpPr>
          <p:cNvPr id="7" name="TextBox 6">
            <a:extLst>
              <a:ext uri="{FF2B5EF4-FFF2-40B4-BE49-F238E27FC236}">
                <a16:creationId xmlns:a16="http://schemas.microsoft.com/office/drawing/2014/main" id="{43E3B489-0F09-8035-AC57-D17B79C05368}"/>
              </a:ext>
            </a:extLst>
          </p:cNvPr>
          <p:cNvSpPr txBox="1"/>
          <p:nvPr/>
        </p:nvSpPr>
        <p:spPr>
          <a:xfrm>
            <a:off x="6810703" y="1805409"/>
            <a:ext cx="4474908" cy="830997"/>
          </a:xfrm>
          <a:prstGeom prst="rect">
            <a:avLst/>
          </a:prstGeom>
          <a:noFill/>
        </p:spPr>
        <p:txBody>
          <a:bodyPr wrap="square" rtlCol="0">
            <a:spAutoFit/>
          </a:bodyPr>
          <a:lstStyle/>
          <a:p>
            <a:r>
              <a:rPr lang="en-US" sz="2400" dirty="0">
                <a:latin typeface="Abadi" panose="020B0604020104020204" pitchFamily="34" charset="0"/>
              </a:rPr>
              <a:t>This chart shows the payload mass for each orbit type. </a:t>
            </a:r>
            <a:endParaRPr lang="en-GB" sz="2400" dirty="0">
              <a:latin typeface="Abadi" panose="020B0604020104020204" pitchFamily="34" charset="0"/>
            </a:endParaRPr>
          </a:p>
        </p:txBody>
      </p:sp>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8003990F-65F2-9706-4BDC-F12E07F102AC}"/>
              </a:ext>
            </a:extLst>
          </p:cNvPr>
          <p:cNvPicPr>
            <a:picLocks noChangeAspect="1"/>
          </p:cNvPicPr>
          <p:nvPr/>
        </p:nvPicPr>
        <p:blipFill>
          <a:blip r:embed="rId3"/>
          <a:stretch>
            <a:fillRect/>
          </a:stretch>
        </p:blipFill>
        <p:spPr>
          <a:xfrm>
            <a:off x="770011" y="2034041"/>
            <a:ext cx="5506218" cy="3991532"/>
          </a:xfrm>
          <a:prstGeom prst="rect">
            <a:avLst/>
          </a:prstGeom>
        </p:spPr>
      </p:pic>
      <p:sp>
        <p:nvSpPr>
          <p:cNvPr id="7" name="TextBox 6">
            <a:extLst>
              <a:ext uri="{FF2B5EF4-FFF2-40B4-BE49-F238E27FC236}">
                <a16:creationId xmlns:a16="http://schemas.microsoft.com/office/drawing/2014/main" id="{CBBA4210-2172-E1DD-591A-7312BE341B8A}"/>
              </a:ext>
            </a:extLst>
          </p:cNvPr>
          <p:cNvSpPr txBox="1"/>
          <p:nvPr/>
        </p:nvSpPr>
        <p:spPr>
          <a:xfrm>
            <a:off x="6589986" y="2034041"/>
            <a:ext cx="4695625" cy="2308324"/>
          </a:xfrm>
          <a:prstGeom prst="rect">
            <a:avLst/>
          </a:prstGeom>
          <a:noFill/>
        </p:spPr>
        <p:txBody>
          <a:bodyPr wrap="square" rtlCol="0">
            <a:spAutoFit/>
          </a:bodyPr>
          <a:lstStyle/>
          <a:p>
            <a:r>
              <a:rPr lang="en-US" sz="2400" dirty="0">
                <a:latin typeface="Abadi" panose="020B0604020104020204" pitchFamily="34" charset="0"/>
              </a:rPr>
              <a:t>This chart shows the trend of the success and the failure rates for each year. We can see a markedly increase of the success rate from 2015 and a sharp drop between 2017 and 2018.</a:t>
            </a:r>
            <a:endParaRPr lang="en-GB" sz="2400" dirty="0">
              <a:latin typeface="Abadi" panose="020B0604020104020204" pitchFamily="34" charset="0"/>
            </a:endParaRPr>
          </a:p>
        </p:txBody>
      </p:sp>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a:extLst>
              <a:ext uri="{FF2B5EF4-FFF2-40B4-BE49-F238E27FC236}">
                <a16:creationId xmlns:a16="http://schemas.microsoft.com/office/drawing/2014/main" id="{B8DA98DF-0F94-A7DE-1EA6-BCA1CE936078}"/>
              </a:ext>
            </a:extLst>
          </p:cNvPr>
          <p:cNvPicPr>
            <a:picLocks noChangeAspect="1"/>
          </p:cNvPicPr>
          <p:nvPr/>
        </p:nvPicPr>
        <p:blipFill>
          <a:blip r:embed="rId3"/>
          <a:stretch>
            <a:fillRect/>
          </a:stretch>
        </p:blipFill>
        <p:spPr>
          <a:xfrm>
            <a:off x="770011" y="1969166"/>
            <a:ext cx="7884368" cy="4056407"/>
          </a:xfrm>
          <a:prstGeom prst="rect">
            <a:avLst/>
          </a:prstGeom>
        </p:spPr>
      </p:pic>
      <p:sp>
        <p:nvSpPr>
          <p:cNvPr id="7" name="TextBox 6">
            <a:extLst>
              <a:ext uri="{FF2B5EF4-FFF2-40B4-BE49-F238E27FC236}">
                <a16:creationId xmlns:a16="http://schemas.microsoft.com/office/drawing/2014/main" id="{77E51803-9F4C-7C34-6899-BAD5E56BCF30}"/>
              </a:ext>
            </a:extLst>
          </p:cNvPr>
          <p:cNvSpPr txBox="1"/>
          <p:nvPr/>
        </p:nvSpPr>
        <p:spPr>
          <a:xfrm>
            <a:off x="8844455" y="1969166"/>
            <a:ext cx="2441156" cy="3785652"/>
          </a:xfrm>
          <a:prstGeom prst="rect">
            <a:avLst/>
          </a:prstGeom>
          <a:noFill/>
        </p:spPr>
        <p:txBody>
          <a:bodyPr wrap="square" rtlCol="0">
            <a:spAutoFit/>
          </a:bodyPr>
          <a:lstStyle/>
          <a:p>
            <a:r>
              <a:rPr lang="en-US" sz="2400" dirty="0">
                <a:latin typeface="Abadi" panose="020B0604020104020204" pitchFamily="34" charset="0"/>
              </a:rPr>
              <a:t>The query shows the different sites names. The distinct sites names were gotten by using the ‘DISTINCT’ keyword to show the unique launch sites.</a:t>
            </a:r>
            <a:endParaRPr lang="en-GB" sz="2400" dirty="0">
              <a:latin typeface="Abadi" panose="020B0604020104020204" pitchFamily="34" charset="0"/>
            </a:endParaRPr>
          </a:p>
        </p:txBody>
      </p:sp>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89E2C6C3-AC20-A746-282A-C0265F845B16}"/>
              </a:ext>
            </a:extLst>
          </p:cNvPr>
          <p:cNvPicPr>
            <a:picLocks noChangeAspect="1"/>
          </p:cNvPicPr>
          <p:nvPr/>
        </p:nvPicPr>
        <p:blipFill>
          <a:blip r:embed="rId3"/>
          <a:stretch>
            <a:fillRect/>
          </a:stretch>
        </p:blipFill>
        <p:spPr>
          <a:xfrm>
            <a:off x="770011" y="1475831"/>
            <a:ext cx="10687961" cy="3443010"/>
          </a:xfrm>
          <a:prstGeom prst="rect">
            <a:avLst/>
          </a:prstGeom>
        </p:spPr>
      </p:pic>
      <p:sp>
        <p:nvSpPr>
          <p:cNvPr id="7" name="TextBox 6">
            <a:extLst>
              <a:ext uri="{FF2B5EF4-FFF2-40B4-BE49-F238E27FC236}">
                <a16:creationId xmlns:a16="http://schemas.microsoft.com/office/drawing/2014/main" id="{162AD0CF-4185-918D-D846-E5122F8D5754}"/>
              </a:ext>
            </a:extLst>
          </p:cNvPr>
          <p:cNvSpPr txBox="1"/>
          <p:nvPr/>
        </p:nvSpPr>
        <p:spPr>
          <a:xfrm>
            <a:off x="770011" y="5171090"/>
            <a:ext cx="10687961" cy="830997"/>
          </a:xfrm>
          <a:prstGeom prst="rect">
            <a:avLst/>
          </a:prstGeom>
          <a:noFill/>
        </p:spPr>
        <p:txBody>
          <a:bodyPr wrap="square" rtlCol="0">
            <a:spAutoFit/>
          </a:bodyPr>
          <a:lstStyle/>
          <a:p>
            <a:r>
              <a:rPr lang="en-US" sz="2400" dirty="0">
                <a:latin typeface="Abadi" panose="020B0604020104020204" pitchFamily="34" charset="0"/>
              </a:rPr>
              <a:t>Here, you can see the top 5 records of the launch sites that starts with ‘CCA’.  I used the ‘TOP’, ‘WHERE’, and ‘LIKE’ keywords to get this information.</a:t>
            </a:r>
            <a:endParaRPr lang="en-GB" sz="2400" dirty="0">
              <a:latin typeface="Abadi" panose="020B0604020104020204" pitchFamily="34" charset="0"/>
            </a:endParaRPr>
          </a:p>
        </p:txBody>
      </p:sp>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6805C111-0529-DA8B-61BC-F108DEE30999}"/>
              </a:ext>
            </a:extLst>
          </p:cNvPr>
          <p:cNvPicPr>
            <a:picLocks noChangeAspect="1"/>
          </p:cNvPicPr>
          <p:nvPr/>
        </p:nvPicPr>
        <p:blipFill>
          <a:blip r:embed="rId3"/>
          <a:stretch>
            <a:fillRect/>
          </a:stretch>
        </p:blipFill>
        <p:spPr>
          <a:xfrm>
            <a:off x="770011" y="1686910"/>
            <a:ext cx="6892499" cy="4338663"/>
          </a:xfrm>
          <a:prstGeom prst="rect">
            <a:avLst/>
          </a:prstGeom>
        </p:spPr>
      </p:pic>
      <p:sp>
        <p:nvSpPr>
          <p:cNvPr id="7" name="TextBox 6">
            <a:extLst>
              <a:ext uri="{FF2B5EF4-FFF2-40B4-BE49-F238E27FC236}">
                <a16:creationId xmlns:a16="http://schemas.microsoft.com/office/drawing/2014/main" id="{A226DECF-AAF2-72B0-2460-3AEC6318BC9E}"/>
              </a:ext>
            </a:extLst>
          </p:cNvPr>
          <p:cNvSpPr txBox="1"/>
          <p:nvPr/>
        </p:nvSpPr>
        <p:spPr>
          <a:xfrm>
            <a:off x="7788166" y="1686910"/>
            <a:ext cx="3497445" cy="2677656"/>
          </a:xfrm>
          <a:prstGeom prst="rect">
            <a:avLst/>
          </a:prstGeom>
          <a:noFill/>
        </p:spPr>
        <p:txBody>
          <a:bodyPr wrap="square" rtlCol="0">
            <a:spAutoFit/>
          </a:bodyPr>
          <a:lstStyle/>
          <a:p>
            <a:r>
              <a:rPr lang="en-US" sz="2400" dirty="0">
                <a:latin typeface="Abadi" panose="020B0604020104020204" pitchFamily="34" charset="0"/>
              </a:rPr>
              <a:t>This screenshot shows the total payload mass carried by boosters launched by NASA (CRS). The total payload mass is 45,596kg.</a:t>
            </a:r>
          </a:p>
          <a:p>
            <a:endParaRPr lang="en-GB" sz="2400" dirty="0">
              <a:latin typeface="Abadi" panose="020B0604020104020204" pitchFamily="34" charset="0"/>
            </a:endParaRPr>
          </a:p>
        </p:txBody>
      </p:sp>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2C6AA50A-5D8B-9B8C-4110-702A8112DD62}"/>
              </a:ext>
            </a:extLst>
          </p:cNvPr>
          <p:cNvPicPr>
            <a:picLocks noChangeAspect="1"/>
          </p:cNvPicPr>
          <p:nvPr/>
        </p:nvPicPr>
        <p:blipFill rotWithShape="1">
          <a:blip r:embed="rId3"/>
          <a:srcRect t="10643"/>
          <a:stretch/>
        </p:blipFill>
        <p:spPr>
          <a:xfrm>
            <a:off x="770011" y="2033746"/>
            <a:ext cx="7628904" cy="3818400"/>
          </a:xfrm>
          <a:prstGeom prst="rect">
            <a:avLst/>
          </a:prstGeom>
        </p:spPr>
      </p:pic>
      <p:sp>
        <p:nvSpPr>
          <p:cNvPr id="7" name="TextBox 6">
            <a:extLst>
              <a:ext uri="{FF2B5EF4-FFF2-40B4-BE49-F238E27FC236}">
                <a16:creationId xmlns:a16="http://schemas.microsoft.com/office/drawing/2014/main" id="{4E434E1B-6FCD-08FC-8FB4-A2B5083BBE0A}"/>
              </a:ext>
            </a:extLst>
          </p:cNvPr>
          <p:cNvSpPr txBox="1"/>
          <p:nvPr/>
        </p:nvSpPr>
        <p:spPr>
          <a:xfrm>
            <a:off x="8544910" y="2049512"/>
            <a:ext cx="2877079" cy="1938992"/>
          </a:xfrm>
          <a:prstGeom prst="rect">
            <a:avLst/>
          </a:prstGeom>
          <a:noFill/>
        </p:spPr>
        <p:txBody>
          <a:bodyPr wrap="square" rtlCol="0">
            <a:spAutoFit/>
          </a:bodyPr>
          <a:lstStyle/>
          <a:p>
            <a:r>
              <a:rPr lang="en-US" sz="2400" dirty="0">
                <a:latin typeface="Abadi" panose="020B0604020104020204" pitchFamily="34" charset="0"/>
              </a:rPr>
              <a:t>This shows the average payload mass by F9 v1.1 booster which is 2928.</a:t>
            </a:r>
            <a:endParaRPr lang="en-GB" sz="2400" dirty="0">
              <a:latin typeface="Abadi" panose="020B0604020104020204" pitchFamily="34" charset="0"/>
            </a:endParaRP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05E6872C-7991-6BE1-2552-68FD845DED16}"/>
              </a:ext>
            </a:extLst>
          </p:cNvPr>
          <p:cNvPicPr>
            <a:picLocks noChangeAspect="1"/>
          </p:cNvPicPr>
          <p:nvPr/>
        </p:nvPicPr>
        <p:blipFill>
          <a:blip r:embed="rId3"/>
          <a:stretch>
            <a:fillRect/>
          </a:stretch>
        </p:blipFill>
        <p:spPr>
          <a:xfrm>
            <a:off x="770010" y="1932698"/>
            <a:ext cx="6419065" cy="4026669"/>
          </a:xfrm>
          <a:prstGeom prst="rect">
            <a:avLst/>
          </a:prstGeom>
        </p:spPr>
      </p:pic>
      <p:sp>
        <p:nvSpPr>
          <p:cNvPr id="7" name="TextBox 6">
            <a:extLst>
              <a:ext uri="{FF2B5EF4-FFF2-40B4-BE49-F238E27FC236}">
                <a16:creationId xmlns:a16="http://schemas.microsoft.com/office/drawing/2014/main" id="{DCC829E7-B569-5E78-1A7F-9D58D29FDDEB}"/>
              </a:ext>
            </a:extLst>
          </p:cNvPr>
          <p:cNvSpPr txBox="1"/>
          <p:nvPr/>
        </p:nvSpPr>
        <p:spPr>
          <a:xfrm>
            <a:off x="7378262" y="1932698"/>
            <a:ext cx="3907349" cy="1569660"/>
          </a:xfrm>
          <a:prstGeom prst="rect">
            <a:avLst/>
          </a:prstGeom>
          <a:noFill/>
        </p:spPr>
        <p:txBody>
          <a:bodyPr wrap="square" rtlCol="0">
            <a:spAutoFit/>
          </a:bodyPr>
          <a:lstStyle/>
          <a:p>
            <a:r>
              <a:rPr lang="en-US" sz="2400" dirty="0">
                <a:latin typeface="Abadi" panose="020B0604020104020204" pitchFamily="34" charset="0"/>
              </a:rPr>
              <a:t>This shows the data for the first successful landing on the ground pad. The date is shown to be 2015-12-22</a:t>
            </a:r>
            <a:endParaRPr lang="en-GB" sz="2400" dirty="0">
              <a:latin typeface="Abadi" panose="020B0604020104020204" pitchFamily="34" charset="0"/>
            </a:endParaRP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2DA55854-AC56-1ADB-ED7F-9FC3E9AC713E}"/>
              </a:ext>
            </a:extLst>
          </p:cNvPr>
          <p:cNvPicPr>
            <a:picLocks noChangeAspect="1"/>
          </p:cNvPicPr>
          <p:nvPr/>
        </p:nvPicPr>
        <p:blipFill>
          <a:blip r:embed="rId3"/>
          <a:stretch>
            <a:fillRect/>
          </a:stretch>
        </p:blipFill>
        <p:spPr>
          <a:xfrm>
            <a:off x="770011" y="1702658"/>
            <a:ext cx="7219827" cy="4523734"/>
          </a:xfrm>
          <a:prstGeom prst="rect">
            <a:avLst/>
          </a:prstGeom>
        </p:spPr>
      </p:pic>
      <p:sp>
        <p:nvSpPr>
          <p:cNvPr id="6" name="TextBox 5">
            <a:extLst>
              <a:ext uri="{FF2B5EF4-FFF2-40B4-BE49-F238E27FC236}">
                <a16:creationId xmlns:a16="http://schemas.microsoft.com/office/drawing/2014/main" id="{0FE0215F-825F-9D22-7E40-BA4733DF8C3E}"/>
              </a:ext>
            </a:extLst>
          </p:cNvPr>
          <p:cNvSpPr txBox="1"/>
          <p:nvPr/>
        </p:nvSpPr>
        <p:spPr>
          <a:xfrm>
            <a:off x="8182303" y="1702658"/>
            <a:ext cx="3103308" cy="2677656"/>
          </a:xfrm>
          <a:prstGeom prst="rect">
            <a:avLst/>
          </a:prstGeom>
          <a:noFill/>
        </p:spPr>
        <p:txBody>
          <a:bodyPr wrap="square" rtlCol="0">
            <a:spAutoFit/>
          </a:bodyPr>
          <a:lstStyle/>
          <a:p>
            <a:r>
              <a:rPr lang="en-US" sz="2400" dirty="0">
                <a:latin typeface="Abadi" panose="020B0604020104020204" pitchFamily="34" charset="0"/>
              </a:rPr>
              <a:t>This shows the boosters which have successfully landed on a drone ship with a payload mass between 4000 and 6000.</a:t>
            </a:r>
            <a:endParaRPr lang="en-GB" sz="2400" dirty="0">
              <a:latin typeface="Abadi" panose="020B0604020104020204" pitchFamily="34" charset="0"/>
            </a:endParaRPr>
          </a:p>
        </p:txBody>
      </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688684" y="1213945"/>
            <a:ext cx="10687961" cy="5376042"/>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endParaRPr lang="en-US" sz="16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
        <p:nvSpPr>
          <p:cNvPr id="2" name="TextBox 1">
            <a:extLst>
              <a:ext uri="{FF2B5EF4-FFF2-40B4-BE49-F238E27FC236}">
                <a16:creationId xmlns:a16="http://schemas.microsoft.com/office/drawing/2014/main" id="{B9F1A971-C2C0-851E-EFCB-253F68815A1A}"/>
              </a:ext>
            </a:extLst>
          </p:cNvPr>
          <p:cNvSpPr txBox="1"/>
          <p:nvPr/>
        </p:nvSpPr>
        <p:spPr>
          <a:xfrm>
            <a:off x="770011" y="1308535"/>
            <a:ext cx="10606634" cy="4770537"/>
          </a:xfrm>
          <a:prstGeom prst="rect">
            <a:avLst/>
          </a:prstGeom>
          <a:noFill/>
        </p:spPr>
        <p:txBody>
          <a:bodyPr wrap="square" rtlCol="0">
            <a:spAutoFit/>
          </a:bodyPr>
          <a:lstStyle/>
          <a:p>
            <a:r>
              <a:rPr lang="en-US" sz="1600" dirty="0">
                <a:latin typeface="Abadi" panose="020B0604020104020204" pitchFamily="34" charset="0"/>
              </a:rPr>
              <a:t>The goal of this data science project is to help SpaceX determine the price of each launch and evaluate whether or not to use the first stage of their rockets using machine learning techniques. The company hopes to optimize their operations and reduce costs by gaining insights into the factors that contribute to launch prices and by determining the feasibility of reusing the first stage of their rockets.</a:t>
            </a:r>
          </a:p>
          <a:p>
            <a:endParaRPr lang="en-US" sz="1600" dirty="0">
              <a:latin typeface="Abadi" panose="020B0604020104020204" pitchFamily="34" charset="0"/>
            </a:endParaRPr>
          </a:p>
          <a:p>
            <a:r>
              <a:rPr lang="en-US" sz="1600" dirty="0">
                <a:latin typeface="Abadi" panose="020B0604020104020204" pitchFamily="34" charset="0"/>
              </a:rPr>
              <a:t>The project will involve collecting and analyzing data on past launches, including the cost of the launch, the payload weight, and the success or failure of the launch. This data will be used to develop a predictive model that can estimate the cost of a launch based on the characteristics of the payload and other relevant factors. In addition, the team will evaluate the feasibility of reusing the first stage of the rocket and develop a model that can predict the likelihood of success for each launch based on the condition of the first stage.</a:t>
            </a:r>
          </a:p>
          <a:p>
            <a:endParaRPr lang="en-US" sz="1600" dirty="0">
              <a:latin typeface="Abadi" panose="020B0604020104020204" pitchFamily="34" charset="0"/>
            </a:endParaRPr>
          </a:p>
          <a:p>
            <a:r>
              <a:rPr lang="en-US" sz="1600" dirty="0">
                <a:latin typeface="Abadi" panose="020B0604020104020204" pitchFamily="34" charset="0"/>
              </a:rPr>
              <a:t>The project team will use a variety of machine learning techniques, including regression analysis, decision trees, and random forests, to develop these models. The models will be tested using a holdout dataset to ensure their accuracy and reliability. The results of the project will be presented to SpaceX leadership, who will use the insights gained to make strategic decisions about the company's future operations.</a:t>
            </a:r>
          </a:p>
          <a:p>
            <a:endParaRPr lang="en-US" sz="1600" dirty="0">
              <a:latin typeface="Abadi" panose="020B0604020104020204" pitchFamily="34" charset="0"/>
            </a:endParaRPr>
          </a:p>
          <a:p>
            <a:r>
              <a:rPr lang="en-US" sz="1600" dirty="0">
                <a:latin typeface="Abadi" panose="020B0604020104020204" pitchFamily="34" charset="0"/>
              </a:rPr>
              <a:t>Overall, this data science project will help SpaceX optimize their operations and reduce costs by developing predictive models for launch prices and first-stage reuse. By using machine learning techniques to analyze past launch data, the project team will provide valuable insights that will inform the company's decision-making processes.</a:t>
            </a:r>
            <a:endParaRPr lang="en-GB" sz="1600" dirty="0">
              <a:latin typeface="Abadi" panose="020B0604020104020204" pitchFamily="34" charset="0"/>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7C1527A5-A824-EB04-E2E8-1DF120D0D4F3}"/>
              </a:ext>
            </a:extLst>
          </p:cNvPr>
          <p:cNvPicPr>
            <a:picLocks noChangeAspect="1"/>
          </p:cNvPicPr>
          <p:nvPr/>
        </p:nvPicPr>
        <p:blipFill>
          <a:blip r:embed="rId3"/>
          <a:stretch>
            <a:fillRect/>
          </a:stretch>
        </p:blipFill>
        <p:spPr>
          <a:xfrm>
            <a:off x="770011" y="1631903"/>
            <a:ext cx="6624017" cy="4795308"/>
          </a:xfrm>
          <a:prstGeom prst="rect">
            <a:avLst/>
          </a:prstGeom>
        </p:spPr>
      </p:pic>
      <p:sp>
        <p:nvSpPr>
          <p:cNvPr id="7" name="TextBox 6">
            <a:extLst>
              <a:ext uri="{FF2B5EF4-FFF2-40B4-BE49-F238E27FC236}">
                <a16:creationId xmlns:a16="http://schemas.microsoft.com/office/drawing/2014/main" id="{CD13BF26-E0EB-7CB6-DACA-C6444EF44B3F}"/>
              </a:ext>
            </a:extLst>
          </p:cNvPr>
          <p:cNvSpPr txBox="1"/>
          <p:nvPr/>
        </p:nvSpPr>
        <p:spPr>
          <a:xfrm>
            <a:off x="7630510" y="1631903"/>
            <a:ext cx="3655101" cy="2308324"/>
          </a:xfrm>
          <a:prstGeom prst="rect">
            <a:avLst/>
          </a:prstGeom>
          <a:noFill/>
        </p:spPr>
        <p:txBody>
          <a:bodyPr wrap="square" rtlCol="0">
            <a:spAutoFit/>
          </a:bodyPr>
          <a:lstStyle/>
          <a:p>
            <a:r>
              <a:rPr lang="en-US" sz="2400" dirty="0">
                <a:latin typeface="Abadi" panose="020B0604020104020204" pitchFamily="34" charset="0"/>
              </a:rPr>
              <a:t>This shows the number of successful and failed mission outcomes. Here, we have 100 successful missions and just 1 failed missions.</a:t>
            </a:r>
            <a:endParaRPr lang="en-GB" sz="2400" dirty="0">
              <a:latin typeface="Abadi" panose="020B0604020104020204" pitchFamily="34" charset="0"/>
            </a:endParaRPr>
          </a:p>
        </p:txBody>
      </p:sp>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7FED5286-0C2A-7469-5DE8-192C5934A5AE}"/>
              </a:ext>
            </a:extLst>
          </p:cNvPr>
          <p:cNvPicPr>
            <a:picLocks noChangeAspect="1"/>
          </p:cNvPicPr>
          <p:nvPr/>
        </p:nvPicPr>
        <p:blipFill>
          <a:blip r:embed="rId3"/>
          <a:stretch>
            <a:fillRect/>
          </a:stretch>
        </p:blipFill>
        <p:spPr>
          <a:xfrm>
            <a:off x="770011" y="1406835"/>
            <a:ext cx="6258798" cy="5020376"/>
          </a:xfrm>
          <a:prstGeom prst="rect">
            <a:avLst/>
          </a:prstGeom>
        </p:spPr>
      </p:pic>
      <p:sp>
        <p:nvSpPr>
          <p:cNvPr id="7" name="TextBox 6">
            <a:extLst>
              <a:ext uri="{FF2B5EF4-FFF2-40B4-BE49-F238E27FC236}">
                <a16:creationId xmlns:a16="http://schemas.microsoft.com/office/drawing/2014/main" id="{C320AFF3-0123-D651-4FC6-E4C5205296B1}"/>
              </a:ext>
            </a:extLst>
          </p:cNvPr>
          <p:cNvSpPr txBox="1"/>
          <p:nvPr/>
        </p:nvSpPr>
        <p:spPr>
          <a:xfrm>
            <a:off x="7173310" y="1406835"/>
            <a:ext cx="4112301" cy="1200329"/>
          </a:xfrm>
          <a:prstGeom prst="rect">
            <a:avLst/>
          </a:prstGeom>
          <a:noFill/>
        </p:spPr>
        <p:txBody>
          <a:bodyPr wrap="square" rtlCol="0">
            <a:spAutoFit/>
          </a:bodyPr>
          <a:lstStyle/>
          <a:p>
            <a:r>
              <a:rPr lang="en-US" sz="2400" dirty="0">
                <a:latin typeface="Abadi" panose="020B0604020104020204" pitchFamily="34" charset="0"/>
              </a:rPr>
              <a:t>This shows the boosters that carried the maximum payload. We have 12 of them listed.</a:t>
            </a:r>
            <a:endParaRPr lang="en-GB" sz="2400" dirty="0">
              <a:latin typeface="Abadi" panose="020B0604020104020204" pitchFamily="34" charset="0"/>
            </a:endParaRP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05D42DEC-EB40-6808-DE07-EED1C5815ADC}"/>
              </a:ext>
            </a:extLst>
          </p:cNvPr>
          <p:cNvPicPr>
            <a:picLocks noChangeAspect="1"/>
          </p:cNvPicPr>
          <p:nvPr/>
        </p:nvPicPr>
        <p:blipFill>
          <a:blip r:embed="rId3"/>
          <a:stretch>
            <a:fillRect/>
          </a:stretch>
        </p:blipFill>
        <p:spPr>
          <a:xfrm>
            <a:off x="770011" y="1446291"/>
            <a:ext cx="8698337" cy="3965418"/>
          </a:xfrm>
          <a:prstGeom prst="rect">
            <a:avLst/>
          </a:prstGeom>
        </p:spPr>
      </p:pic>
      <p:sp>
        <p:nvSpPr>
          <p:cNvPr id="7" name="TextBox 6">
            <a:extLst>
              <a:ext uri="{FF2B5EF4-FFF2-40B4-BE49-F238E27FC236}">
                <a16:creationId xmlns:a16="http://schemas.microsoft.com/office/drawing/2014/main" id="{2F885B02-F322-5821-D2F3-CCC3C028EB00}"/>
              </a:ext>
            </a:extLst>
          </p:cNvPr>
          <p:cNvSpPr txBox="1"/>
          <p:nvPr/>
        </p:nvSpPr>
        <p:spPr>
          <a:xfrm>
            <a:off x="770011" y="5411709"/>
            <a:ext cx="8153272" cy="830997"/>
          </a:xfrm>
          <a:prstGeom prst="rect">
            <a:avLst/>
          </a:prstGeom>
          <a:noFill/>
        </p:spPr>
        <p:txBody>
          <a:bodyPr wrap="square" rtlCol="0">
            <a:spAutoFit/>
          </a:bodyPr>
          <a:lstStyle/>
          <a:p>
            <a:r>
              <a:rPr lang="en-US" sz="2400" dirty="0">
                <a:latin typeface="Abadi" panose="020B0604020104020204" pitchFamily="34" charset="0"/>
              </a:rPr>
              <a:t>This shows the launch records for 2015. Here, we have just 2 records from 2015.</a:t>
            </a:r>
            <a:endParaRPr lang="en-GB" sz="2400" dirty="0">
              <a:latin typeface="Abadi" panose="020B0604020104020204" pitchFamily="34" charset="0"/>
            </a:endParaRPr>
          </a:p>
        </p:txBody>
      </p:sp>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3FB0B8E6-CD48-4753-F8E7-B6BE1C76EC59}"/>
              </a:ext>
            </a:extLst>
          </p:cNvPr>
          <p:cNvPicPr>
            <a:picLocks noChangeAspect="1"/>
          </p:cNvPicPr>
          <p:nvPr/>
        </p:nvPicPr>
        <p:blipFill>
          <a:blip r:embed="rId3"/>
          <a:stretch>
            <a:fillRect/>
          </a:stretch>
        </p:blipFill>
        <p:spPr>
          <a:xfrm>
            <a:off x="770011" y="1767304"/>
            <a:ext cx="6892030" cy="4552046"/>
          </a:xfrm>
          <a:prstGeom prst="rect">
            <a:avLst/>
          </a:prstGeom>
        </p:spPr>
      </p:pic>
      <p:sp>
        <p:nvSpPr>
          <p:cNvPr id="7" name="TextBox 6">
            <a:extLst>
              <a:ext uri="{FF2B5EF4-FFF2-40B4-BE49-F238E27FC236}">
                <a16:creationId xmlns:a16="http://schemas.microsoft.com/office/drawing/2014/main" id="{2F0FCD8E-78A1-6811-D7C1-25811F1E4A94}"/>
              </a:ext>
            </a:extLst>
          </p:cNvPr>
          <p:cNvSpPr txBox="1"/>
          <p:nvPr/>
        </p:nvSpPr>
        <p:spPr>
          <a:xfrm>
            <a:off x="7835462" y="1767304"/>
            <a:ext cx="3450149" cy="1938992"/>
          </a:xfrm>
          <a:prstGeom prst="rect">
            <a:avLst/>
          </a:prstGeom>
          <a:noFill/>
        </p:spPr>
        <p:txBody>
          <a:bodyPr wrap="square" rtlCol="0">
            <a:spAutoFit/>
          </a:bodyPr>
          <a:lstStyle/>
          <a:p>
            <a:r>
              <a:rPr lang="en-US" sz="2400" dirty="0">
                <a:latin typeface="Abadi" panose="020B0604020104020204" pitchFamily="34" charset="0"/>
              </a:rPr>
              <a:t>This shows the count of successful landing outcomes between 04-06-2010 and 20-03-2017.</a:t>
            </a:r>
            <a:endParaRPr lang="en-GB" sz="2400" dirty="0">
              <a:latin typeface="Abadi" panose="020B0604020104020204" pitchFamily="34" charset="0"/>
            </a:endParaRPr>
          </a:p>
        </p:txBody>
      </p:sp>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Sites</a:t>
            </a:r>
          </a:p>
        </p:txBody>
      </p:sp>
      <p:pic>
        <p:nvPicPr>
          <p:cNvPr id="8" name="Picture 7">
            <a:extLst>
              <a:ext uri="{FF2B5EF4-FFF2-40B4-BE49-F238E27FC236}">
                <a16:creationId xmlns:a16="http://schemas.microsoft.com/office/drawing/2014/main" id="{6D74E6CC-41D9-367B-4EE2-522E21DA7256}"/>
              </a:ext>
            </a:extLst>
          </p:cNvPr>
          <p:cNvPicPr>
            <a:picLocks noChangeAspect="1"/>
          </p:cNvPicPr>
          <p:nvPr/>
        </p:nvPicPr>
        <p:blipFill>
          <a:blip r:embed="rId3"/>
          <a:stretch>
            <a:fillRect/>
          </a:stretch>
        </p:blipFill>
        <p:spPr>
          <a:xfrm>
            <a:off x="1050304" y="1468459"/>
            <a:ext cx="9955014" cy="5182323"/>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dirty="0">
              <a:solidFill>
                <a:srgbClr val="0B49CB"/>
              </a:solidFill>
              <a:latin typeface="Abadi"/>
            </a:endParaRPr>
          </a:p>
        </p:txBody>
      </p:sp>
      <p:pic>
        <p:nvPicPr>
          <p:cNvPr id="10" name="Picture 9">
            <a:extLst>
              <a:ext uri="{FF2B5EF4-FFF2-40B4-BE49-F238E27FC236}">
                <a16:creationId xmlns:a16="http://schemas.microsoft.com/office/drawing/2014/main" id="{EB53403F-2D4B-9E72-5860-4CFB53F7B4A0}"/>
              </a:ext>
            </a:extLst>
          </p:cNvPr>
          <p:cNvPicPr>
            <a:picLocks noChangeAspect="1"/>
          </p:cNvPicPr>
          <p:nvPr/>
        </p:nvPicPr>
        <p:blipFill>
          <a:blip r:embed="rId3"/>
          <a:stretch>
            <a:fillRect/>
          </a:stretch>
        </p:blipFill>
        <p:spPr>
          <a:xfrm>
            <a:off x="1173102" y="1294220"/>
            <a:ext cx="3455148" cy="2657806"/>
          </a:xfrm>
          <a:prstGeom prst="rect">
            <a:avLst/>
          </a:prstGeom>
        </p:spPr>
      </p:pic>
      <p:pic>
        <p:nvPicPr>
          <p:cNvPr id="12" name="Picture 11">
            <a:extLst>
              <a:ext uri="{FF2B5EF4-FFF2-40B4-BE49-F238E27FC236}">
                <a16:creationId xmlns:a16="http://schemas.microsoft.com/office/drawing/2014/main" id="{DEAAD73C-9433-21C2-D18B-D86591007B55}"/>
              </a:ext>
            </a:extLst>
          </p:cNvPr>
          <p:cNvPicPr>
            <a:picLocks noChangeAspect="1"/>
          </p:cNvPicPr>
          <p:nvPr/>
        </p:nvPicPr>
        <p:blipFill>
          <a:blip r:embed="rId4"/>
          <a:stretch>
            <a:fillRect/>
          </a:stretch>
        </p:blipFill>
        <p:spPr>
          <a:xfrm>
            <a:off x="4644023" y="1294220"/>
            <a:ext cx="3455148" cy="2657807"/>
          </a:xfrm>
          <a:prstGeom prst="rect">
            <a:avLst/>
          </a:prstGeom>
        </p:spPr>
      </p:pic>
      <p:pic>
        <p:nvPicPr>
          <p:cNvPr id="14" name="Picture 13">
            <a:extLst>
              <a:ext uri="{FF2B5EF4-FFF2-40B4-BE49-F238E27FC236}">
                <a16:creationId xmlns:a16="http://schemas.microsoft.com/office/drawing/2014/main" id="{C5D95C91-0A0C-9045-FD08-BFB945F80873}"/>
              </a:ext>
            </a:extLst>
          </p:cNvPr>
          <p:cNvPicPr>
            <a:picLocks noChangeAspect="1"/>
          </p:cNvPicPr>
          <p:nvPr/>
        </p:nvPicPr>
        <p:blipFill>
          <a:blip r:embed="rId5"/>
          <a:stretch>
            <a:fillRect/>
          </a:stretch>
        </p:blipFill>
        <p:spPr>
          <a:xfrm>
            <a:off x="1188873" y="3952026"/>
            <a:ext cx="3455148" cy="2791278"/>
          </a:xfrm>
          <a:prstGeom prst="rect">
            <a:avLst/>
          </a:prstGeom>
        </p:spPr>
      </p:pic>
      <p:pic>
        <p:nvPicPr>
          <p:cNvPr id="16" name="Picture 15">
            <a:extLst>
              <a:ext uri="{FF2B5EF4-FFF2-40B4-BE49-F238E27FC236}">
                <a16:creationId xmlns:a16="http://schemas.microsoft.com/office/drawing/2014/main" id="{C3163BDF-99FA-5942-6C32-D05CFF7E6C50}"/>
              </a:ext>
            </a:extLst>
          </p:cNvPr>
          <p:cNvPicPr>
            <a:picLocks noChangeAspect="1"/>
          </p:cNvPicPr>
          <p:nvPr/>
        </p:nvPicPr>
        <p:blipFill>
          <a:blip r:embed="rId6"/>
          <a:stretch>
            <a:fillRect/>
          </a:stretch>
        </p:blipFill>
        <p:spPr>
          <a:xfrm>
            <a:off x="4644017" y="3952027"/>
            <a:ext cx="3455148" cy="2905973"/>
          </a:xfrm>
          <a:prstGeom prst="rect">
            <a:avLst/>
          </a:prstGeom>
        </p:spPr>
      </p:pic>
      <p:sp>
        <p:nvSpPr>
          <p:cNvPr id="17" name="TextBox 16">
            <a:extLst>
              <a:ext uri="{FF2B5EF4-FFF2-40B4-BE49-F238E27FC236}">
                <a16:creationId xmlns:a16="http://schemas.microsoft.com/office/drawing/2014/main" id="{6084E854-0C03-0124-AC6C-CF05DA3F3114}"/>
              </a:ext>
            </a:extLst>
          </p:cNvPr>
          <p:cNvSpPr txBox="1"/>
          <p:nvPr/>
        </p:nvSpPr>
        <p:spPr>
          <a:xfrm>
            <a:off x="770011" y="538650"/>
            <a:ext cx="10515600" cy="584775"/>
          </a:xfrm>
          <a:prstGeom prst="rect">
            <a:avLst/>
          </a:prstGeom>
          <a:noFill/>
        </p:spPr>
        <p:txBody>
          <a:bodyPr wrap="square" rtlCol="0">
            <a:spAutoFit/>
          </a:bodyPr>
          <a:lstStyle/>
          <a:p>
            <a:r>
              <a:rPr lang="en-US" sz="3200" dirty="0">
                <a:solidFill>
                  <a:schemeClr val="accent1"/>
                </a:solidFill>
              </a:rPr>
              <a:t>Successful and Failed Launches at different launch sites</a:t>
            </a:r>
            <a:endParaRPr lang="en-GB" sz="3200" dirty="0">
              <a:solidFill>
                <a:schemeClr val="accent1"/>
              </a:solidFill>
            </a:endParaRPr>
          </a:p>
        </p:txBody>
      </p:sp>
      <p:sp>
        <p:nvSpPr>
          <p:cNvPr id="18" name="TextBox 17">
            <a:extLst>
              <a:ext uri="{FF2B5EF4-FFF2-40B4-BE49-F238E27FC236}">
                <a16:creationId xmlns:a16="http://schemas.microsoft.com/office/drawing/2014/main" id="{9EEBDCB2-A590-3ED9-2022-66E865E3C855}"/>
              </a:ext>
            </a:extLst>
          </p:cNvPr>
          <p:cNvSpPr txBox="1"/>
          <p:nvPr/>
        </p:nvSpPr>
        <p:spPr>
          <a:xfrm>
            <a:off x="8213834" y="1434662"/>
            <a:ext cx="3071777" cy="2308324"/>
          </a:xfrm>
          <a:prstGeom prst="rect">
            <a:avLst/>
          </a:prstGeom>
          <a:noFill/>
        </p:spPr>
        <p:txBody>
          <a:bodyPr wrap="square" rtlCol="0">
            <a:spAutoFit/>
          </a:bodyPr>
          <a:lstStyle/>
          <a:p>
            <a:r>
              <a:rPr lang="en-US" sz="2400" dirty="0">
                <a:latin typeface="Abadi" panose="020B0604020104020204" pitchFamily="34" charset="0"/>
              </a:rPr>
              <a:t>The following screenshots shows the different launch sites with successful launches in green and failed launches in red.</a:t>
            </a:r>
            <a:endParaRPr lang="en-GB" sz="2400" dirty="0">
              <a:latin typeface="Abadi" panose="020B0604020104020204" pitchFamily="34" charset="0"/>
            </a:endParaRPr>
          </a:p>
        </p:txBody>
      </p:sp>
      <p:sp>
        <p:nvSpPr>
          <p:cNvPr id="21" name="TextBox 20">
            <a:extLst>
              <a:ext uri="{FF2B5EF4-FFF2-40B4-BE49-F238E27FC236}">
                <a16:creationId xmlns:a16="http://schemas.microsoft.com/office/drawing/2014/main" id="{58BE1D82-9CF3-1F17-5A63-FD9B0FFEC5F8}"/>
              </a:ext>
            </a:extLst>
          </p:cNvPr>
          <p:cNvSpPr txBox="1"/>
          <p:nvPr/>
        </p:nvSpPr>
        <p:spPr>
          <a:xfrm>
            <a:off x="1529255" y="6319350"/>
            <a:ext cx="2427890" cy="369332"/>
          </a:xfrm>
          <a:prstGeom prst="rect">
            <a:avLst/>
          </a:prstGeom>
          <a:noFill/>
        </p:spPr>
        <p:txBody>
          <a:bodyPr wrap="square" rtlCol="0">
            <a:spAutoFit/>
          </a:bodyPr>
          <a:lstStyle/>
          <a:p>
            <a:r>
              <a:rPr lang="en-US" b="1" dirty="0">
                <a:effectLst>
                  <a:outerShdw blurRad="38100" dist="38100" dir="2700000" algn="tl">
                    <a:srgbClr val="000000">
                      <a:alpha val="43137"/>
                    </a:srgbClr>
                  </a:outerShdw>
                </a:effectLst>
              </a:rPr>
              <a:t>CCAFS SLC40</a:t>
            </a:r>
            <a:endParaRPr lang="en-GB" b="1" dirty="0">
              <a:effectLst>
                <a:outerShdw blurRad="38100" dist="38100" dir="2700000" algn="tl">
                  <a:srgbClr val="000000">
                    <a:alpha val="43137"/>
                  </a:srgbClr>
                </a:outerShdw>
              </a:effectLst>
            </a:endParaRPr>
          </a:p>
        </p:txBody>
      </p:sp>
      <p:sp>
        <p:nvSpPr>
          <p:cNvPr id="22" name="TextBox 21">
            <a:extLst>
              <a:ext uri="{FF2B5EF4-FFF2-40B4-BE49-F238E27FC236}">
                <a16:creationId xmlns:a16="http://schemas.microsoft.com/office/drawing/2014/main" id="{6F9E9E44-DBDA-4F95-45BC-E6ADB16FAF8A}"/>
              </a:ext>
            </a:extLst>
          </p:cNvPr>
          <p:cNvSpPr txBox="1"/>
          <p:nvPr/>
        </p:nvSpPr>
        <p:spPr>
          <a:xfrm>
            <a:off x="5330893" y="6427211"/>
            <a:ext cx="1858183" cy="369332"/>
          </a:xfrm>
          <a:prstGeom prst="rect">
            <a:avLst/>
          </a:prstGeom>
          <a:noFill/>
        </p:spPr>
        <p:txBody>
          <a:bodyPr wrap="square" rtlCol="0">
            <a:spAutoFit/>
          </a:bodyPr>
          <a:lstStyle/>
          <a:p>
            <a:r>
              <a:rPr lang="en-US" b="1" dirty="0">
                <a:effectLst>
                  <a:outerShdw blurRad="38100" dist="38100" dir="2700000" algn="tl">
                    <a:srgbClr val="000000">
                      <a:alpha val="43137"/>
                    </a:srgbClr>
                  </a:outerShdw>
                </a:effectLst>
              </a:rPr>
              <a:t>CCAFS LC 40</a:t>
            </a:r>
            <a:endParaRPr lang="en-GB" b="1" dirty="0">
              <a:effectLst>
                <a:outerShdw blurRad="38100" dist="38100" dir="2700000" algn="tl">
                  <a:srgbClr val="000000">
                    <a:alpha val="43137"/>
                  </a:srgbClr>
                </a:outerShdw>
              </a:effectLst>
            </a:endParaRPr>
          </a:p>
        </p:txBody>
      </p:sp>
      <p:sp>
        <p:nvSpPr>
          <p:cNvPr id="23" name="TextBox 22">
            <a:extLst>
              <a:ext uri="{FF2B5EF4-FFF2-40B4-BE49-F238E27FC236}">
                <a16:creationId xmlns:a16="http://schemas.microsoft.com/office/drawing/2014/main" id="{89D2B76C-3477-0D3D-11C5-AC0B0706F1D6}"/>
              </a:ext>
            </a:extLst>
          </p:cNvPr>
          <p:cNvSpPr txBox="1"/>
          <p:nvPr/>
        </p:nvSpPr>
        <p:spPr>
          <a:xfrm>
            <a:off x="1749972" y="3367251"/>
            <a:ext cx="2096814" cy="369332"/>
          </a:xfrm>
          <a:prstGeom prst="rect">
            <a:avLst/>
          </a:prstGeom>
          <a:noFill/>
        </p:spPr>
        <p:txBody>
          <a:bodyPr wrap="square" rtlCol="0">
            <a:spAutoFit/>
          </a:bodyPr>
          <a:lstStyle/>
          <a:p>
            <a:r>
              <a:rPr lang="en-US" b="1" dirty="0">
                <a:effectLst>
                  <a:outerShdw blurRad="38100" dist="38100" dir="2700000" algn="tl">
                    <a:srgbClr val="000000">
                      <a:alpha val="43137"/>
                    </a:srgbClr>
                  </a:outerShdw>
                </a:effectLst>
              </a:rPr>
              <a:t>KSC LC 39A</a:t>
            </a:r>
            <a:endParaRPr lang="en-GB" b="1" dirty="0">
              <a:effectLst>
                <a:outerShdw blurRad="38100" dist="38100" dir="2700000" algn="tl">
                  <a:srgbClr val="000000">
                    <a:alpha val="43137"/>
                  </a:srgbClr>
                </a:outerShdw>
              </a:effectLst>
            </a:endParaRPr>
          </a:p>
        </p:txBody>
      </p:sp>
      <p:sp>
        <p:nvSpPr>
          <p:cNvPr id="24" name="TextBox 23">
            <a:extLst>
              <a:ext uri="{FF2B5EF4-FFF2-40B4-BE49-F238E27FC236}">
                <a16:creationId xmlns:a16="http://schemas.microsoft.com/office/drawing/2014/main" id="{53D26C20-3262-5854-95AE-D59ACE936B0E}"/>
              </a:ext>
            </a:extLst>
          </p:cNvPr>
          <p:cNvSpPr txBox="1"/>
          <p:nvPr/>
        </p:nvSpPr>
        <p:spPr>
          <a:xfrm>
            <a:off x="5205120" y="3429000"/>
            <a:ext cx="1983956" cy="369332"/>
          </a:xfrm>
          <a:prstGeom prst="rect">
            <a:avLst/>
          </a:prstGeom>
          <a:noFill/>
        </p:spPr>
        <p:txBody>
          <a:bodyPr wrap="square" rtlCol="0">
            <a:spAutoFit/>
          </a:bodyPr>
          <a:lstStyle/>
          <a:p>
            <a:r>
              <a:rPr lang="en-US" b="1" dirty="0">
                <a:effectLst>
                  <a:outerShdw blurRad="38100" dist="38100" dir="2700000" algn="tl">
                    <a:srgbClr val="000000">
                      <a:alpha val="43137"/>
                    </a:srgbClr>
                  </a:outerShdw>
                </a:effectLst>
              </a:rPr>
              <a:t>VAFB SLC 4E</a:t>
            </a:r>
            <a:endParaRPr lang="en-GB"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Sites to Markers distance</a:t>
            </a:r>
          </a:p>
        </p:txBody>
      </p:sp>
      <p:pic>
        <p:nvPicPr>
          <p:cNvPr id="7" name="Picture 6">
            <a:extLst>
              <a:ext uri="{FF2B5EF4-FFF2-40B4-BE49-F238E27FC236}">
                <a16:creationId xmlns:a16="http://schemas.microsoft.com/office/drawing/2014/main" id="{62A224E6-6FC3-59CD-CE62-34CFD411EBD1}"/>
              </a:ext>
            </a:extLst>
          </p:cNvPr>
          <p:cNvPicPr>
            <a:picLocks noChangeAspect="1"/>
          </p:cNvPicPr>
          <p:nvPr/>
        </p:nvPicPr>
        <p:blipFill rotWithShape="1">
          <a:blip r:embed="rId3"/>
          <a:srcRect l="1915"/>
          <a:stretch/>
        </p:blipFill>
        <p:spPr>
          <a:xfrm>
            <a:off x="770010" y="1384661"/>
            <a:ext cx="10013603" cy="2745905"/>
          </a:xfrm>
          <a:prstGeom prst="rect">
            <a:avLst/>
          </a:prstGeom>
        </p:spPr>
      </p:pic>
      <p:pic>
        <p:nvPicPr>
          <p:cNvPr id="10" name="Picture 9">
            <a:extLst>
              <a:ext uri="{FF2B5EF4-FFF2-40B4-BE49-F238E27FC236}">
                <a16:creationId xmlns:a16="http://schemas.microsoft.com/office/drawing/2014/main" id="{BD831307-D391-64BD-AFCF-4E064157396B}"/>
              </a:ext>
            </a:extLst>
          </p:cNvPr>
          <p:cNvPicPr>
            <a:picLocks noChangeAspect="1"/>
          </p:cNvPicPr>
          <p:nvPr/>
        </p:nvPicPr>
        <p:blipFill>
          <a:blip r:embed="rId4"/>
          <a:stretch>
            <a:fillRect/>
          </a:stretch>
        </p:blipFill>
        <p:spPr>
          <a:xfrm>
            <a:off x="770010" y="4130566"/>
            <a:ext cx="3219899" cy="2581635"/>
          </a:xfrm>
          <a:prstGeom prst="rect">
            <a:avLst/>
          </a:prstGeom>
        </p:spPr>
      </p:pic>
      <p:pic>
        <p:nvPicPr>
          <p:cNvPr id="12" name="Picture 11">
            <a:extLst>
              <a:ext uri="{FF2B5EF4-FFF2-40B4-BE49-F238E27FC236}">
                <a16:creationId xmlns:a16="http://schemas.microsoft.com/office/drawing/2014/main" id="{D5A3A3C8-6457-34FA-ED42-B66C0455079B}"/>
              </a:ext>
            </a:extLst>
          </p:cNvPr>
          <p:cNvPicPr>
            <a:picLocks noChangeAspect="1"/>
          </p:cNvPicPr>
          <p:nvPr/>
        </p:nvPicPr>
        <p:blipFill>
          <a:blip r:embed="rId5"/>
          <a:stretch>
            <a:fillRect/>
          </a:stretch>
        </p:blipFill>
        <p:spPr>
          <a:xfrm>
            <a:off x="3989909" y="4166399"/>
            <a:ext cx="6793704" cy="2545801"/>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1&gt; title with an appropriate title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Show the screenshot of launch success count for all sites, in a </a:t>
            </a:r>
            <a:r>
              <a:rPr lang="en-US" sz="2200" dirty="0" err="1">
                <a:solidFill>
                  <a:schemeClr val="accent3">
                    <a:lumMod val="25000"/>
                  </a:schemeClr>
                </a:solidFill>
                <a:latin typeface="Abadi"/>
              </a:rPr>
              <a:t>piechart</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1&gt;</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734028" y="1403131"/>
            <a:ext cx="10754781" cy="517109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US" sz="2000" dirty="0">
                <a:solidFill>
                  <a:schemeClr val="accent3">
                    <a:lumMod val="25000"/>
                  </a:schemeClr>
                </a:solidFill>
                <a:latin typeface="Abadi" panose="020B0604020104020204" pitchFamily="34" charset="0"/>
              </a:rPr>
              <a:t>This project is focused on the commercial space transport service, SpaceX, who have relatively succeeded in the space program due to their relatively inexpensive rocket launches. The aim of the project is to use the SpaceX datasets to determine the cost of a launch by predicting if the first stage of the rocket would land. The data sets were collected via an API. I used SQL and Python primarily for the whole project. Data Wrangling and EDA and visualization were done to understand some of the variables in the dataset. Folium was used in plotting the sites of the launches and other relative information. Finally, a Machine Learning model was created to predict the success of failure of each rocker launches using different classification algorithms.</a:t>
            </a:r>
          </a:p>
          <a:p>
            <a:pPr marL="0" indent="0">
              <a:lnSpc>
                <a:spcPct val="100000"/>
              </a:lnSpc>
              <a:spcBef>
                <a:spcPts val="1400"/>
              </a:spcBef>
              <a:buNone/>
            </a:pPr>
            <a:r>
              <a:rPr lang="en-US" sz="2000" dirty="0">
                <a:solidFill>
                  <a:schemeClr val="accent3">
                    <a:lumMod val="25000"/>
                  </a:schemeClr>
                </a:solidFill>
                <a:latin typeface="Abadi" panose="020B0604020104020204" pitchFamily="34" charset="0"/>
              </a:rPr>
              <a:t>The results gotten would be presented in details in the subsequent slides for your perusal.</a:t>
            </a:r>
            <a:endParaRPr lang="en-US" sz="18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1825625"/>
            <a:ext cx="10551583"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2&gt;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Show the screenshot of the </a:t>
            </a:r>
            <a:r>
              <a:rPr lang="en-US" sz="2200" dirty="0" err="1">
                <a:solidFill>
                  <a:schemeClr val="accent3">
                    <a:lumMod val="25000"/>
                  </a:schemeClr>
                </a:solidFill>
                <a:latin typeface="Abadi"/>
              </a:rPr>
              <a:t>piechart</a:t>
            </a:r>
            <a:r>
              <a:rPr lang="en-US" sz="2200" dirty="0">
                <a:solidFill>
                  <a:schemeClr val="accent3">
                    <a:lumMod val="25000"/>
                  </a:schemeClr>
                </a:solidFill>
                <a:latin typeface="Abadi"/>
              </a:rPr>
              <a:t> for the launch site with highest launch success ratio</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2&gt;</a:t>
            </a: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10414662" cy="4351338"/>
          </a:xfrm>
          <a:prstGeom prst="rect">
            <a:avLst/>
          </a:prstGeom>
        </p:spPr>
        <p:txBody>
          <a:bodyPr lIns="91440" tIns="45720" rIns="91440" bIns="45720" anchor="t">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Replace &lt;Dashboard screenshot 3&gt;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panose="020B0604020104020204" pitchFamily="34" charset="0"/>
              </a:rPr>
              <a:t>Show screenshots of Payload vs. Launch Outcome scatter plot for all sites, with different payload selected in the range slider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a:rPr>
              <a:t>Explain the important elements and findings on the screenshot, such as which payload range or booster version have the largest success rate, etc.</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3&gt;</a:t>
            </a: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Picture 2">
            <a:extLst>
              <a:ext uri="{FF2B5EF4-FFF2-40B4-BE49-F238E27FC236}">
                <a16:creationId xmlns:a16="http://schemas.microsoft.com/office/drawing/2014/main" id="{2CC8B1D6-85C2-8F51-A8A3-2F3A0328F565}"/>
              </a:ext>
            </a:extLst>
          </p:cNvPr>
          <p:cNvPicPr>
            <a:picLocks noChangeAspect="1"/>
          </p:cNvPicPr>
          <p:nvPr/>
        </p:nvPicPr>
        <p:blipFill>
          <a:blip r:embed="rId3"/>
          <a:stretch>
            <a:fillRect/>
          </a:stretch>
        </p:blipFill>
        <p:spPr>
          <a:xfrm>
            <a:off x="770011" y="1655070"/>
            <a:ext cx="6189047" cy="4772141"/>
          </a:xfrm>
          <a:prstGeom prst="rect">
            <a:avLst/>
          </a:prstGeom>
        </p:spPr>
      </p:pic>
      <p:sp>
        <p:nvSpPr>
          <p:cNvPr id="7" name="TextBox 6">
            <a:extLst>
              <a:ext uri="{FF2B5EF4-FFF2-40B4-BE49-F238E27FC236}">
                <a16:creationId xmlns:a16="http://schemas.microsoft.com/office/drawing/2014/main" id="{C00E7BA6-8907-4EE0-B2C1-C0DDD72A938F}"/>
              </a:ext>
            </a:extLst>
          </p:cNvPr>
          <p:cNvSpPr txBox="1"/>
          <p:nvPr/>
        </p:nvSpPr>
        <p:spPr>
          <a:xfrm>
            <a:off x="7126014" y="1655070"/>
            <a:ext cx="4159597" cy="1938992"/>
          </a:xfrm>
          <a:prstGeom prst="rect">
            <a:avLst/>
          </a:prstGeom>
          <a:noFill/>
        </p:spPr>
        <p:txBody>
          <a:bodyPr wrap="square" rtlCol="0">
            <a:spAutoFit/>
          </a:bodyPr>
          <a:lstStyle/>
          <a:p>
            <a:r>
              <a:rPr lang="en-US" sz="2400" dirty="0">
                <a:latin typeface="Abadi" panose="020B0604020104020204" pitchFamily="34" charset="0"/>
              </a:rPr>
              <a:t>From the chart, you can see that out of all the classification algorithms, the decision tree algorithm had the best accuracy score.</a:t>
            </a:r>
            <a:endParaRPr lang="en-GB" sz="2400" dirty="0">
              <a:latin typeface="Abadi" panose="020B0604020104020204" pitchFamily="34" charset="0"/>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59E09941-5955-56B0-6593-E482BE9C93E7}"/>
              </a:ext>
            </a:extLst>
          </p:cNvPr>
          <p:cNvPicPr>
            <a:picLocks noChangeAspect="1"/>
          </p:cNvPicPr>
          <p:nvPr/>
        </p:nvPicPr>
        <p:blipFill>
          <a:blip r:embed="rId3"/>
          <a:stretch>
            <a:fillRect/>
          </a:stretch>
        </p:blipFill>
        <p:spPr>
          <a:xfrm>
            <a:off x="770010" y="1536012"/>
            <a:ext cx="5850223" cy="5053974"/>
          </a:xfrm>
          <a:prstGeom prst="rect">
            <a:avLst/>
          </a:prstGeom>
        </p:spPr>
      </p:pic>
      <p:sp>
        <p:nvSpPr>
          <p:cNvPr id="6" name="TextBox 5">
            <a:extLst>
              <a:ext uri="{FF2B5EF4-FFF2-40B4-BE49-F238E27FC236}">
                <a16:creationId xmlns:a16="http://schemas.microsoft.com/office/drawing/2014/main" id="{E06137BF-29A0-CE93-5CC4-E4C31B643FD8}"/>
              </a:ext>
            </a:extLst>
          </p:cNvPr>
          <p:cNvSpPr txBox="1"/>
          <p:nvPr/>
        </p:nvSpPr>
        <p:spPr>
          <a:xfrm>
            <a:off x="6810703" y="1536012"/>
            <a:ext cx="4474908" cy="3785652"/>
          </a:xfrm>
          <a:prstGeom prst="rect">
            <a:avLst/>
          </a:prstGeom>
          <a:noFill/>
        </p:spPr>
        <p:txBody>
          <a:bodyPr wrap="square" rtlCol="0">
            <a:spAutoFit/>
          </a:bodyPr>
          <a:lstStyle/>
          <a:p>
            <a:r>
              <a:rPr lang="en-US" sz="2400" dirty="0">
                <a:latin typeface="Abadi" panose="020B0604020104020204" pitchFamily="34" charset="0"/>
              </a:rPr>
              <a:t>The confusion matrix was plotted for the best performing model (Decision tree classifier) showing the True Positives, False positives, True Negatives and False Negatives.</a:t>
            </a:r>
          </a:p>
          <a:p>
            <a:r>
              <a:rPr lang="en-US" sz="2400" dirty="0">
                <a:latin typeface="Abadi" panose="020B0604020104020204" pitchFamily="34" charset="0"/>
              </a:rPr>
              <a:t>True Positives: 12</a:t>
            </a:r>
          </a:p>
          <a:p>
            <a:r>
              <a:rPr lang="en-US" sz="2400" dirty="0">
                <a:latin typeface="Abadi" panose="020B0604020104020204" pitchFamily="34" charset="0"/>
              </a:rPr>
              <a:t>True Negatives: 3</a:t>
            </a:r>
          </a:p>
          <a:p>
            <a:r>
              <a:rPr lang="en-US" sz="2400" dirty="0">
                <a:latin typeface="Abadi" panose="020B0604020104020204" pitchFamily="34" charset="0"/>
              </a:rPr>
              <a:t>False Positives: 3</a:t>
            </a:r>
          </a:p>
          <a:p>
            <a:r>
              <a:rPr lang="en-US" sz="2400" dirty="0">
                <a:latin typeface="Abadi" panose="020B0604020104020204" pitchFamily="34" charset="0"/>
              </a:rPr>
              <a:t>False Negatives: 0</a:t>
            </a:r>
            <a:endParaRPr lang="en-GB" sz="2400" dirty="0">
              <a:latin typeface="Abadi" panose="020B0604020104020204" pitchFamily="34" charset="0"/>
            </a:endParaRPr>
          </a:p>
        </p:txBody>
      </p:sp>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5903913"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Point 1</a:t>
            </a:r>
          </a:p>
          <a:p>
            <a:pPr>
              <a:lnSpc>
                <a:spcPct val="100000"/>
              </a:lnSpc>
              <a:spcBef>
                <a:spcPts val="1400"/>
              </a:spcBef>
            </a:pPr>
            <a:r>
              <a:rPr lang="en-US" sz="2200">
                <a:solidFill>
                  <a:schemeClr val="accent3">
                    <a:lumMod val="25000"/>
                  </a:schemeClr>
                </a:solidFill>
                <a:latin typeface="Abadi" panose="020B0604020104020204" pitchFamily="34" charset="0"/>
              </a:rPr>
              <a:t>Point 2</a:t>
            </a:r>
          </a:p>
          <a:p>
            <a:pPr>
              <a:lnSpc>
                <a:spcPct val="100000"/>
              </a:lnSpc>
              <a:spcBef>
                <a:spcPts val="1400"/>
              </a:spcBef>
            </a:pPr>
            <a:r>
              <a:rPr lang="en-US" sz="2200">
                <a:solidFill>
                  <a:schemeClr val="accent3">
                    <a:lumMod val="25000"/>
                  </a:schemeClr>
                </a:solidFill>
                <a:latin typeface="Abadi" panose="020B0604020104020204" pitchFamily="34" charset="0"/>
              </a:rPr>
              <a:t>Point 3</a:t>
            </a:r>
          </a:p>
          <a:p>
            <a:pPr>
              <a:lnSpc>
                <a:spcPct val="100000"/>
              </a:lnSpc>
              <a:spcBef>
                <a:spcPts val="1400"/>
              </a:spcBef>
            </a:pPr>
            <a:r>
              <a:rPr lang="en-US" sz="2200">
                <a:solidFill>
                  <a:schemeClr val="accent3">
                    <a:lumMod val="25000"/>
                  </a:schemeClr>
                </a:solidFill>
                <a:latin typeface="Abadi" panose="020B0604020104020204" pitchFamily="34" charset="0"/>
              </a:rPr>
              <a:t>Point 4</a:t>
            </a:r>
          </a:p>
          <a:p>
            <a:pPr>
              <a:lnSpc>
                <a:spcPct val="100000"/>
              </a:lnSpc>
              <a:spcBef>
                <a:spcPts val="1400"/>
              </a:spcBef>
            </a:pPr>
            <a:r>
              <a:rPr lang="en-US" sz="2200">
                <a:solidFill>
                  <a:schemeClr val="accent3">
                    <a:lumMod val="25000"/>
                  </a:schemeClr>
                </a:solidFill>
                <a:latin typeface="Abadi" panose="020B0604020104020204" pitchFamily="34" charset="0"/>
              </a:rPr>
              <a:t>…</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Describe how data was collected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Describe how data was processed</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2200">
                <a:solidFill>
                  <a:schemeClr val="accent3">
                    <a:lumMod val="25000"/>
                  </a:schemeClr>
                </a:solidFill>
                <a:latin typeface="Abadi" panose="020B0604020104020204" pitchFamily="34" charset="0"/>
              </a:rPr>
              <a:t>Describe how data sets were collected. </a:t>
            </a:r>
          </a:p>
          <a:p>
            <a:pPr>
              <a:lnSpc>
                <a:spcPct val="100000"/>
              </a:lnSpc>
              <a:spcBef>
                <a:spcPts val="1400"/>
              </a:spcBef>
            </a:pPr>
            <a:r>
              <a:rPr lang="en-US" sz="2200">
                <a:solidFill>
                  <a:schemeClr val="accent3">
                    <a:lumMod val="25000"/>
                  </a:schemeClr>
                </a:solidFill>
                <a:latin typeface="Abadi" panose="020B0604020104020204" pitchFamily="34" charset="0"/>
              </a:rPr>
              <a:t>You need to present your data collection process use key phrases and flowcharts</a:t>
            </a:r>
          </a:p>
          <a:p>
            <a:pPr marL="0" indent="0">
              <a:buNone/>
            </a:pPr>
            <a:endParaRPr lang="en-US"/>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r>
              <a:rPr lang="en-US" sz="2200" dirty="0">
                <a:solidFill>
                  <a:srgbClr val="1C7DDB"/>
                </a:solidFill>
                <a:latin typeface="Abadi"/>
              </a:rPr>
              <a:t>Place your flowchart of SpaceX API calls here</a:t>
            </a:r>
            <a:endParaRPr lang="en-US" dirty="0">
              <a:cs typeface="Calibr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0" y="1800225"/>
            <a:ext cx="5461001" cy="4225925"/>
          </a:xfrm>
          <a:prstGeom prst="rect">
            <a:avLst/>
          </a:prstGeom>
        </p:spPr>
        <p:txBody>
          <a:bodyPr vert="horz" lIns="91440" tIns="45720" rIns="91440" bIns="45720" rtlCol="0" anchor="t">
            <a:normAutofit/>
          </a:bodyPr>
          <a:lstStyle/>
          <a:p>
            <a:pPr marL="0" indent="0">
              <a:lnSpc>
                <a:spcPct val="100000"/>
              </a:lnSpc>
              <a:spcBef>
                <a:spcPts val="1400"/>
              </a:spcBef>
              <a:buNone/>
            </a:pPr>
            <a:r>
              <a:rPr lang="en-US" sz="2200" dirty="0" err="1">
                <a:solidFill>
                  <a:schemeClr val="accent3">
                    <a:lumMod val="25000"/>
                  </a:schemeClr>
                </a:solidFill>
                <a:latin typeface="Abadi" panose="020B0604020104020204" pitchFamily="34" charset="0"/>
              </a:rPr>
              <a:t>github</a:t>
            </a:r>
            <a:r>
              <a:rPr lang="en-US" sz="2200" dirty="0">
                <a:solidFill>
                  <a:schemeClr val="accent3">
                    <a:lumMod val="25000"/>
                  </a:schemeClr>
                </a:solidFill>
                <a:latin typeface="Abadi" panose="020B0604020104020204" pitchFamily="34" charset="0"/>
              </a:rPr>
              <a:t>: https://github.com/emmanuelani/ibm_ds_capstone/blob/master/jupyter-labs-spacex-data-collection-api.ipynb</a:t>
            </a:r>
          </a:p>
          <a:p>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0" y="538650"/>
            <a:ext cx="11285611"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Present your web scraping process using key phrases and flowcharts</a:t>
            </a:r>
          </a:p>
          <a:p>
            <a:pPr marL="0" indent="0">
              <a:lnSpc>
                <a:spcPct val="100000"/>
              </a:lnSpc>
              <a:spcBef>
                <a:spcPts val="1400"/>
              </a:spcBef>
              <a:buNone/>
            </a:pPr>
            <a:r>
              <a:rPr lang="en-US" sz="2200" dirty="0" err="1">
                <a:solidFill>
                  <a:schemeClr val="accent3">
                    <a:lumMod val="25000"/>
                  </a:schemeClr>
                </a:solidFill>
                <a:latin typeface="Abadi" panose="020B0604020104020204" pitchFamily="34" charset="0"/>
              </a:rPr>
              <a:t>Github</a:t>
            </a:r>
            <a:r>
              <a:rPr lang="en-US" sz="2200" dirty="0">
                <a:solidFill>
                  <a:schemeClr val="accent3">
                    <a:lumMod val="25000"/>
                  </a:schemeClr>
                </a:solidFill>
                <a:latin typeface="Abadi" panose="020B0604020104020204" pitchFamily="34" charset="0"/>
              </a:rPr>
              <a:t> url: </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3759</TotalTime>
  <Words>1669</Words>
  <Application>Microsoft Office PowerPoint</Application>
  <PresentationFormat>Widescreen</PresentationFormat>
  <Paragraphs>190</Paragraphs>
  <Slides>46</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46</vt:i4>
      </vt:variant>
    </vt:vector>
  </HeadingPairs>
  <TitlesOfParts>
    <vt:vector size="53" baseType="lpstr">
      <vt:lpstr>Abadi</vt:lpstr>
      <vt:lpstr>Arial</vt:lpstr>
      <vt:lpstr>Calibri</vt:lpstr>
      <vt:lpstr>Calibri Light</vt:lpstr>
      <vt:lpstr>IBM Plex Mono SemiBold</vt:lpstr>
      <vt:lpstr>IBM Plex Mono Text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Emmanuel Ani</cp:lastModifiedBy>
  <cp:revision>231</cp:revision>
  <dcterms:created xsi:type="dcterms:W3CDTF">2021-04-29T18:58:34Z</dcterms:created>
  <dcterms:modified xsi:type="dcterms:W3CDTF">2023-04-15T14:43:00Z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